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3" r:id="rId8"/>
    <p:sldId id="262" r:id="rId9"/>
    <p:sldId id="265" r:id="rId10"/>
    <p:sldId id="266" r:id="rId11"/>
    <p:sldId id="26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3B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>
                <a:solidFill>
                  <a:schemeClr val="bg1"/>
                </a:solidFill>
              </a:rPr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15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38100" cap="flat" cmpd="dbl" algn="ctr">
              <a:solidFill>
                <a:schemeClr val="bg1"/>
              </a:solidFill>
              <a:miter lim="800000"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9D-4919-B533-0FC4E799288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38100" cap="flat" cmpd="dbl" algn="ctr">
              <a:solidFill>
                <a:srgbClr val="FFC000"/>
              </a:solidFill>
              <a:miter lim="800000"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59D-4919-B533-0FC4E799288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38100" cap="flat" cmpd="dbl" algn="ctr">
              <a:solidFill>
                <a:srgbClr val="FFFF00"/>
              </a:solidFill>
              <a:miter lim="800000"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59D-4919-B533-0FC4E79928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79774799"/>
        <c:axId val="1579776239"/>
      </c:lineChart>
      <c:catAx>
        <c:axId val="157977479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9776239"/>
        <c:crosses val="autoZero"/>
        <c:auto val="1"/>
        <c:lblAlgn val="ctr"/>
        <c:lblOffset val="100"/>
        <c:noMultiLvlLbl val="0"/>
      </c:catAx>
      <c:valAx>
        <c:axId val="15797762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  <a:alpha val="32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  <a:tailEnd type="none" w="med" len="lg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97747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3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38100" cap="flat" cmpd="dbl" algn="ctr">
        <a:solidFill>
          <a:schemeClr val="phClr"/>
        </a:solidFill>
        <a:miter lim="800000"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 cap="flat" cmpd="sng" algn="ctr">
        <a:solidFill>
          <a:schemeClr val="lt1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tx1"/>
    </cs:fontRef>
    <cs:spPr>
      <a:ln w="9525">
        <a:solidFill>
          <a:schemeClr val="tx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  <a:alpha val="32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tx1">
            <a:lumMod val="5000"/>
            <a:lumOff val="95000"/>
            <a:alpha val="32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tx1"/>
        </a:solidFill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/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>
        <a:solidFill>
          <a:schemeClr val="tx1">
            <a:lumMod val="35000"/>
            <a:lumOff val="65000"/>
          </a:schemeClr>
        </a:solidFill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2700" cap="rnd"/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3175" cap="flat" cmpd="sng" algn="ctr">
        <a:solidFill>
          <a:schemeClr val="tx1">
            <a:lumMod val="15000"/>
            <a:lumOff val="85000"/>
          </a:schemeClr>
        </a:solidFill>
        <a:round/>
        <a:tailEnd type="none" w="med" len="lg"/>
      </a:ln>
    </cs:spPr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EEBB80E-C7E5-25A1-13A5-F6BE91202C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B23EBC-1500-CFC9-62DB-AC465EB31B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9964" y="1750435"/>
            <a:ext cx="5643418" cy="23876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8FF9A7-A5E1-DDCF-77BC-A1D743DB3D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9964" y="4322474"/>
            <a:ext cx="5643418" cy="1237817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88385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8A0AF-4700-929F-0BC1-D11EC2B22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500" y="1946247"/>
            <a:ext cx="90170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539ED9-CE62-E976-5E09-C87C8E235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7B9241-F1CB-5E78-0D55-57602B8723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F6131AE-C9AE-AD9E-F9DB-6367DF1A00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734" y="2246721"/>
            <a:ext cx="8021035" cy="45118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FA77F5-ACDB-C1B6-C3AF-82CD2AB061F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455" y="196776"/>
            <a:ext cx="7953715" cy="447396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B8C2CFD-4EC6-FD24-4E6F-B0EE2806503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0170" y="299226"/>
            <a:ext cx="964701" cy="44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2840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DCC0E-D412-C968-3A10-7929D7CBB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622473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7C4E6D-83FB-A594-42E1-CF36A4BD53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EE68E6-3F75-FD74-0B4F-83686974C9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734" y="2246721"/>
            <a:ext cx="8021035" cy="45118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940AE3-20AB-6589-41DE-31B8858E250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455" y="196776"/>
            <a:ext cx="7953715" cy="44739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2449ADC-F68B-ACDE-13A1-CDEF8A8C9B6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0170" y="299226"/>
            <a:ext cx="964701" cy="4478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1F1B7BF-F028-3769-250D-5026CF4D811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14" y="20349"/>
            <a:ext cx="12031986" cy="6767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8234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AA4BE-9407-585A-322D-B768CBB1C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422400"/>
            <a:ext cx="5181599" cy="23204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BF505-0F90-5C5B-614C-369D11EAF2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922251"/>
            <a:ext cx="5181600" cy="22547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B18870-B471-8B40-78CE-8B7E677428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22400"/>
            <a:ext cx="5181600" cy="47545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6DE3ECB-F9C0-FD3B-DFFC-8291FB18A7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455" y="196776"/>
            <a:ext cx="7953715" cy="44739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AFA652-9F45-0F72-A070-1FCE921565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0170" y="299226"/>
            <a:ext cx="964701" cy="4478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6803039-AF34-1AE6-F7E7-B1292CB8E1D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551" y="2340453"/>
            <a:ext cx="8021035" cy="451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6318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8EDD1-9FC2-3F1F-094B-118F7EB41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357745"/>
            <a:ext cx="10515600" cy="971548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D3CE0D-D456-8866-102D-B04DD21B91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473037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Poppins Bold" panose="00000800000000000000" pitchFamily="2" charset="0"/>
                <a:cs typeface="Poppins Bold" panose="000008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70CC40-A879-C5E3-7EA1-B6EE2ACF6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463636"/>
            <a:ext cx="5157787" cy="244893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4B406D-00BC-E339-0EE3-F728C2554D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493527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Poppins Bold" panose="00000800000000000000" pitchFamily="2" charset="0"/>
                <a:cs typeface="Poppins Bold" panose="000008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178F68-DF48-8471-96F9-C23FFA1D6D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463634"/>
            <a:ext cx="5183188" cy="244893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EBF61AD-7C22-2FAD-0174-0D6815B714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455" y="196776"/>
            <a:ext cx="7953715" cy="447396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EA59AEE-185C-6AB0-D98E-15065F68740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0170" y="299226"/>
            <a:ext cx="964701" cy="44785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0685C42-EF53-CC1B-307F-E7C031C2E8E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836" y="2246721"/>
            <a:ext cx="8021035" cy="451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6759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6C5BDC0-407C-9218-6AE7-5815DABF4C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8C2AA16-AB4D-1A80-EF68-80DFE1E0CFF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" y="46759"/>
            <a:ext cx="12108873" cy="68112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A9E1BD-4804-B8A6-6908-A3D882865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10691"/>
            <a:ext cx="4860636" cy="2320465"/>
          </a:xfrm>
        </p:spPr>
        <p:txBody>
          <a:bodyPr/>
          <a:lstStyle>
            <a:lvl1pPr>
              <a:defRPr>
                <a:solidFill>
                  <a:srgbClr val="1B3B6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5ACFA7-FDDF-926F-C028-0B0B695B6B1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250577"/>
            <a:ext cx="2063525" cy="83007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39E40ED-FECF-DBDE-9445-3BB5B0973B6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564" y="167450"/>
            <a:ext cx="10184027" cy="5728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364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DA3997D-CC9A-81C4-D851-26B27B4F20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455" y="196776"/>
            <a:ext cx="7953715" cy="44739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881352-840E-0356-A7AD-D5D1DDD76C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0170" y="299226"/>
            <a:ext cx="964701" cy="4478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0AFC11-292D-7ED1-6F12-608F332A8F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836" y="2246721"/>
            <a:ext cx="8021035" cy="451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9337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F4AA38C-7F00-8E6B-4CA3-77A2FD5BF1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14" y="20349"/>
            <a:ext cx="12031986" cy="6767993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B8773F1-9F8D-648F-AE09-24D7A6EB04E0}"/>
              </a:ext>
            </a:extLst>
          </p:cNvPr>
          <p:cNvSpPr/>
          <p:nvPr userDrawn="1"/>
        </p:nvSpPr>
        <p:spPr>
          <a:xfrm>
            <a:off x="5183188" y="436418"/>
            <a:ext cx="6169024" cy="5717310"/>
          </a:xfrm>
          <a:prstGeom prst="roundRect">
            <a:avLst>
              <a:gd name="adj" fmla="val 277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880582-D4B9-D8B6-8B81-F015BC8D2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58244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ADE85-3AB9-B2F7-7252-8DB84AF93B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8457" y="840220"/>
            <a:ext cx="5198485" cy="4909706"/>
          </a:xfrm>
        </p:spPr>
        <p:txBody>
          <a:bodyPr/>
          <a:lstStyle>
            <a:lvl1pPr marL="0" indent="0">
              <a:buNone/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CFE1C8-E279-BF6E-E71A-0DEF140A85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316576"/>
            <a:ext cx="3932237" cy="283715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B075EAC-4101-7471-FCE0-E1995F38EB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290" y="2292902"/>
            <a:ext cx="8021035" cy="4511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4695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937B644-490B-8DBF-58EA-7E403B77DB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BFDC117-477F-D08C-2A33-B11B2CAF0DDD}"/>
              </a:ext>
            </a:extLst>
          </p:cNvPr>
          <p:cNvSpPr/>
          <p:nvPr userDrawn="1"/>
        </p:nvSpPr>
        <p:spPr>
          <a:xfrm>
            <a:off x="5183188" y="1248104"/>
            <a:ext cx="6169024" cy="4620884"/>
          </a:xfrm>
          <a:prstGeom prst="roundRect">
            <a:avLst>
              <a:gd name="adj" fmla="val 547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03D20D6-5159-0FC7-AC4F-1B75DC20F4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250577"/>
            <a:ext cx="2063525" cy="8300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E1E5E31-EF47-C2AE-BE62-5849732A880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566" y="167450"/>
            <a:ext cx="10184027" cy="57285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73059C-17A8-4439-A131-477A84735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248104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1B3B6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EFB4FB-2741-BA50-347B-E46DDE50E7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63839" y="1708676"/>
            <a:ext cx="5207721" cy="300187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AF1A6-6DA4-B574-5277-7FBAC0A15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15754"/>
            <a:ext cx="3932237" cy="2853234"/>
          </a:xfrm>
        </p:spPr>
        <p:txBody>
          <a:bodyPr/>
          <a:lstStyle>
            <a:lvl1pPr marL="0" indent="0">
              <a:buNone/>
              <a:defRPr sz="1600">
                <a:solidFill>
                  <a:srgbClr val="1B3B60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1D629CA2-BF3C-311D-0BF7-4FC91A112C7D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6301580" y="5091022"/>
            <a:ext cx="3932237" cy="397489"/>
          </a:xfrm>
        </p:spPr>
        <p:txBody>
          <a:bodyPr/>
          <a:lstStyle>
            <a:lvl1pPr marL="0" indent="0">
              <a:buNone/>
              <a:defRPr sz="1600">
                <a:solidFill>
                  <a:srgbClr val="1B3B60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1572895-7701-507C-0805-356766B003C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3768" y="407361"/>
            <a:ext cx="905360" cy="43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6096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784252D-8D33-06A0-D20C-EA50D2CE43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682275-75DB-73F8-76C8-B29FE00A3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346" y="988291"/>
            <a:ext cx="3151909" cy="232046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E8E3E05-67A8-5B12-718A-49194B8541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0346" y="3719051"/>
            <a:ext cx="3151909" cy="273716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ED55712-4814-8E1D-77E8-A8BE1352DDD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445002" y="3648364"/>
            <a:ext cx="3151909" cy="2438399"/>
          </a:xfrm>
        </p:spPr>
        <p:txBody>
          <a:bodyPr>
            <a:noAutofit/>
          </a:bodyPr>
          <a:lstStyle>
            <a:lvl1pPr>
              <a:defRPr sz="2000">
                <a:solidFill>
                  <a:srgbClr val="1B3B60"/>
                </a:solidFill>
              </a:defRPr>
            </a:lvl1pPr>
            <a:lvl2pPr>
              <a:defRPr sz="2000">
                <a:solidFill>
                  <a:srgbClr val="1B3B60"/>
                </a:solidFill>
              </a:defRPr>
            </a:lvl2pPr>
            <a:lvl3pPr>
              <a:defRPr sz="2000">
                <a:solidFill>
                  <a:srgbClr val="1B3B60"/>
                </a:solidFill>
              </a:defRPr>
            </a:lvl3pPr>
            <a:lvl4pPr>
              <a:defRPr sz="2000">
                <a:solidFill>
                  <a:srgbClr val="1B3B60"/>
                </a:solidFill>
              </a:defRPr>
            </a:lvl4pPr>
            <a:lvl5pPr>
              <a:defRPr sz="2000">
                <a:solidFill>
                  <a:srgbClr val="1B3B6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31AB81B-6024-37C5-F5D7-176D1FEB08D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666019" y="3648364"/>
            <a:ext cx="3151909" cy="273716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102D5A2-C78D-B02C-7DCF-87EFCBB65E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91" y="250578"/>
            <a:ext cx="1533236" cy="6167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B06D15C-9EB7-BCEE-0494-73BA8671373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0578"/>
            <a:ext cx="1533236" cy="616762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142888C-6E01-2955-0E51-3846AFFBCA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78325" y="988290"/>
            <a:ext cx="3217863" cy="2440709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rgbClr val="1B3B60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88F7049-E2EE-EBE1-33DA-690DF9E95A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66163" y="989013"/>
            <a:ext cx="3151187" cy="2439987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897685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F053167-3CB1-AE13-BD46-AE1B4A2E22F6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8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A61E15-6D41-B8CA-17D0-070ED44CB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22400"/>
            <a:ext cx="4860636" cy="23204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97AB7B-EB39-359B-9332-5FF73EA792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943928"/>
            <a:ext cx="10515600" cy="21499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95E29E2-B9A3-3067-C6AA-43ADF878CC0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0578"/>
            <a:ext cx="1533236" cy="61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66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Poppins Black" panose="00000A00000000000000" pitchFamily="2" charset="0"/>
          <a:ea typeface="+mj-ea"/>
          <a:cs typeface="Poppins Black" panose="00000A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Poppins Regular" panose="00000500000000000000" pitchFamily="2" charset="0"/>
          <a:ea typeface="+mn-ea"/>
          <a:cs typeface="Poppins Regular" panose="000005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Poppins Regular" panose="00000500000000000000" pitchFamily="2" charset="0"/>
          <a:ea typeface="+mn-ea"/>
          <a:cs typeface="Poppins Regular" panose="000005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Poppins Regular" panose="00000500000000000000" pitchFamily="2" charset="0"/>
          <a:ea typeface="+mn-ea"/>
          <a:cs typeface="Poppins Regular" panose="000005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Poppins Regular" panose="00000500000000000000" pitchFamily="2" charset="0"/>
          <a:ea typeface="+mn-ea"/>
          <a:cs typeface="Poppins Regular" panose="000005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Poppins Regular" panose="00000500000000000000" pitchFamily="2" charset="0"/>
          <a:ea typeface="+mn-ea"/>
          <a:cs typeface="Poppins Regular" panose="000005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15FC2-9A6A-6ED0-9713-53484E6E8E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8026" y="1702467"/>
            <a:ext cx="4247535" cy="2387600"/>
          </a:xfrm>
        </p:spPr>
        <p:txBody>
          <a:bodyPr>
            <a:normAutofit/>
          </a:bodyPr>
          <a:lstStyle/>
          <a:p>
            <a:pPr algn="l"/>
            <a:r>
              <a:rPr lang="en-GB" sz="4000" dirty="0">
                <a:solidFill>
                  <a:schemeClr val="bg1"/>
                </a:solidFill>
                <a:latin typeface="Poppins Black" panose="00000A00000000000000" pitchFamily="2" charset="0"/>
                <a:cs typeface="Poppins Black" panose="00000A00000000000000" pitchFamily="2" charset="0"/>
              </a:rPr>
              <a:t>This is Your 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96CAB0-78A2-4E0C-D062-CAD38B3490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8026" y="4182142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en-GB" sz="3200" dirty="0">
                <a:solidFill>
                  <a:schemeClr val="bg1"/>
                </a:solidFill>
                <a:latin typeface="Poppins Regular" panose="00000500000000000000" pitchFamily="2" charset="0"/>
                <a:cs typeface="Poppins Regular" panose="00000500000000000000" pitchFamily="2" charset="0"/>
              </a:rPr>
              <a:t>Your Subtitle</a:t>
            </a:r>
          </a:p>
        </p:txBody>
      </p:sp>
    </p:spTree>
    <p:extLst>
      <p:ext uri="{BB962C8B-B14F-4D97-AF65-F5344CB8AC3E}">
        <p14:creationId xmlns:p14="http://schemas.microsoft.com/office/powerpoint/2010/main" val="41285379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F7C97-7CFD-468F-4456-9A49B66DE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500" y="2197456"/>
            <a:ext cx="9017000" cy="1325563"/>
          </a:xfrm>
        </p:spPr>
        <p:txBody>
          <a:bodyPr/>
          <a:lstStyle/>
          <a:p>
            <a:pPr algn="ctr"/>
            <a:r>
              <a:rPr lang="en-GB" dirty="0"/>
              <a:t>This is Your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A47F7-F474-C6C3-822F-38B826860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6774" y="3523019"/>
            <a:ext cx="6778451" cy="25076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000" dirty="0" err="1"/>
              <a:t>Menjadi</a:t>
            </a:r>
            <a:r>
              <a:rPr lang="en-GB" sz="2000" dirty="0"/>
              <a:t> universitas yang </a:t>
            </a:r>
            <a:r>
              <a:rPr lang="en-GB" sz="2000" dirty="0" err="1"/>
              <a:t>mandiri</a:t>
            </a:r>
            <a:r>
              <a:rPr lang="en-GB" sz="2000" dirty="0"/>
              <a:t>, </a:t>
            </a:r>
            <a:r>
              <a:rPr lang="en-GB" sz="2000" dirty="0" err="1"/>
              <a:t>inovatif</a:t>
            </a:r>
            <a:r>
              <a:rPr lang="en-GB" sz="2000" dirty="0"/>
              <a:t>, </a:t>
            </a:r>
            <a:r>
              <a:rPr lang="en-GB" sz="2000" dirty="0" err="1"/>
              <a:t>terkemuka</a:t>
            </a:r>
            <a:r>
              <a:rPr lang="en-GB" sz="2000" dirty="0"/>
              <a:t> di </a:t>
            </a:r>
            <a:r>
              <a:rPr lang="en-GB" sz="2000" dirty="0" err="1"/>
              <a:t>tingkat</a:t>
            </a:r>
            <a:r>
              <a:rPr lang="en-GB" sz="2000" dirty="0"/>
              <a:t> </a:t>
            </a:r>
            <a:r>
              <a:rPr lang="en-GB" sz="2000" dirty="0" err="1"/>
              <a:t>nasional</a:t>
            </a:r>
            <a:r>
              <a:rPr lang="en-GB" sz="2000" dirty="0"/>
              <a:t> dan </a:t>
            </a:r>
            <a:r>
              <a:rPr lang="en-GB" sz="2000" dirty="0" err="1"/>
              <a:t>internasional</a:t>
            </a:r>
            <a:r>
              <a:rPr lang="en-GB" sz="2000" dirty="0"/>
              <a:t>, </a:t>
            </a:r>
            <a:r>
              <a:rPr lang="en-GB" sz="2000" dirty="0" err="1"/>
              <a:t>pelopor</a:t>
            </a:r>
            <a:r>
              <a:rPr lang="en-GB" sz="2000" dirty="0"/>
              <a:t> </a:t>
            </a:r>
            <a:r>
              <a:rPr lang="en-GB" sz="2000" dirty="0" err="1"/>
              <a:t>pengembangan</a:t>
            </a:r>
            <a:r>
              <a:rPr lang="en-GB" sz="2000" dirty="0"/>
              <a:t> </a:t>
            </a:r>
            <a:r>
              <a:rPr lang="en-GB" sz="2000" dirty="0" err="1"/>
              <a:t>ilmu</a:t>
            </a:r>
            <a:r>
              <a:rPr lang="en-GB" sz="2000" dirty="0"/>
              <a:t> </a:t>
            </a:r>
            <a:r>
              <a:rPr lang="en-GB" sz="2000" dirty="0" err="1"/>
              <a:t>pengetahuan</a:t>
            </a:r>
            <a:r>
              <a:rPr lang="en-GB" sz="2000" dirty="0"/>
              <a:t>, </a:t>
            </a:r>
            <a:r>
              <a:rPr lang="en-GB" sz="2000" dirty="0" err="1"/>
              <a:t>teknologi</a:t>
            </a:r>
            <a:r>
              <a:rPr lang="en-GB" sz="2000" dirty="0"/>
              <a:t>, </a:t>
            </a:r>
            <a:r>
              <a:rPr lang="en-GB" sz="2000" dirty="0" err="1"/>
              <a:t>humaniora</a:t>
            </a:r>
            <a:r>
              <a:rPr lang="en-GB" sz="2000" dirty="0"/>
              <a:t> dan </a:t>
            </a:r>
            <a:r>
              <a:rPr lang="en-GB" sz="2000" dirty="0" err="1"/>
              <a:t>seni</a:t>
            </a:r>
            <a:r>
              <a:rPr lang="en-GB" sz="2000" dirty="0"/>
              <a:t> </a:t>
            </a:r>
            <a:r>
              <a:rPr lang="en-GB" sz="2000" dirty="0" err="1"/>
              <a:t>berdasarkan</a:t>
            </a:r>
            <a:r>
              <a:rPr lang="en-GB" sz="2000" dirty="0"/>
              <a:t> moral agama.</a:t>
            </a:r>
          </a:p>
        </p:txBody>
      </p:sp>
    </p:spTree>
    <p:extLst>
      <p:ext uri="{BB962C8B-B14F-4D97-AF65-F5344CB8AC3E}">
        <p14:creationId xmlns:p14="http://schemas.microsoft.com/office/powerpoint/2010/main" val="9643163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52F8287-1B1F-E803-CC72-73CBF48C2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4905759" cy="2852737"/>
          </a:xfrm>
        </p:spPr>
        <p:txBody>
          <a:bodyPr/>
          <a:lstStyle/>
          <a:p>
            <a:r>
              <a:rPr lang="en-GB" dirty="0"/>
              <a:t>This is Your Section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BB34884-D405-4B60-4112-A33DA74B13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5885276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84813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6003B0F-A577-F281-34CD-D6F4A4CF7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Another Style of Your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2654007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73757-BA34-73EE-0ED0-97855C6F0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This is Your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8DE8C5-DA23-03BD-DAFE-B79CFA7BC81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1600" dirty="0"/>
              <a:t>Universitas Airlangga (UNAIR) </a:t>
            </a:r>
            <a:r>
              <a:rPr lang="en-GB" sz="1600" dirty="0" err="1"/>
              <a:t>adalah</a:t>
            </a:r>
            <a:r>
              <a:rPr lang="en-GB" sz="1600" dirty="0"/>
              <a:t> </a:t>
            </a:r>
            <a:r>
              <a:rPr lang="en-GB" sz="1600" dirty="0" err="1"/>
              <a:t>perguruan</a:t>
            </a:r>
            <a:r>
              <a:rPr lang="en-GB" sz="1600" dirty="0"/>
              <a:t> </a:t>
            </a:r>
            <a:r>
              <a:rPr lang="en-GB" sz="1600" dirty="0" err="1"/>
              <a:t>tinggi</a:t>
            </a:r>
            <a:r>
              <a:rPr lang="en-GB" sz="1600" dirty="0"/>
              <a:t> negeri yang </a:t>
            </a:r>
            <a:r>
              <a:rPr lang="en-GB" sz="1600" dirty="0" err="1"/>
              <a:t>terletak</a:t>
            </a:r>
            <a:r>
              <a:rPr lang="en-GB" sz="1600" dirty="0"/>
              <a:t> di Surabaya, Jawa Timur. </a:t>
            </a:r>
            <a:r>
              <a:rPr lang="en-GB" sz="1600" dirty="0" err="1"/>
              <a:t>Didirikan</a:t>
            </a:r>
            <a:r>
              <a:rPr lang="en-GB" sz="1600" dirty="0"/>
              <a:t> pada </a:t>
            </a:r>
            <a:r>
              <a:rPr lang="en-GB" sz="1600" dirty="0" err="1"/>
              <a:t>tanggal</a:t>
            </a:r>
            <a:r>
              <a:rPr lang="en-GB" sz="1600" dirty="0"/>
              <a:t> 10 November 1954, UNAIR </a:t>
            </a:r>
            <a:r>
              <a:rPr lang="en-GB" sz="1600" dirty="0" err="1"/>
              <a:t>merupakan</a:t>
            </a:r>
            <a:r>
              <a:rPr lang="en-GB" sz="1600" dirty="0"/>
              <a:t> salah </a:t>
            </a:r>
            <a:r>
              <a:rPr lang="en-GB" sz="1600" dirty="0" err="1"/>
              <a:t>satu</a:t>
            </a:r>
            <a:r>
              <a:rPr lang="en-GB" sz="1600" dirty="0"/>
              <a:t> universitas </a:t>
            </a:r>
            <a:r>
              <a:rPr lang="en-GB" sz="1600" dirty="0" err="1"/>
              <a:t>terkemuka</a:t>
            </a:r>
            <a:r>
              <a:rPr lang="en-GB" sz="1600" dirty="0"/>
              <a:t> di Indonesia. 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D12554-5CC7-690E-F922-D0013908BC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22400"/>
            <a:ext cx="5181600" cy="1832077"/>
          </a:xfrm>
        </p:spPr>
        <p:txBody>
          <a:bodyPr>
            <a:noAutofit/>
          </a:bodyPr>
          <a:lstStyle/>
          <a:p>
            <a:r>
              <a:rPr lang="en-GB" sz="1600" dirty="0"/>
              <a:t>UNAIR </a:t>
            </a:r>
            <a:r>
              <a:rPr lang="en-GB" sz="1600" dirty="0" err="1"/>
              <a:t>memiliki</a:t>
            </a:r>
            <a:r>
              <a:rPr lang="en-GB" sz="1600" dirty="0"/>
              <a:t> </a:t>
            </a:r>
            <a:r>
              <a:rPr lang="en-GB" sz="1600" dirty="0" err="1"/>
              <a:t>berbagai</a:t>
            </a:r>
            <a:r>
              <a:rPr lang="en-GB" sz="1600" dirty="0"/>
              <a:t> </a:t>
            </a:r>
            <a:r>
              <a:rPr lang="en-GB" sz="1600" dirty="0" err="1"/>
              <a:t>fakultas</a:t>
            </a:r>
            <a:r>
              <a:rPr lang="en-GB" sz="1600" dirty="0"/>
              <a:t> dan program </a:t>
            </a:r>
            <a:r>
              <a:rPr lang="en-GB" sz="1600" dirty="0" err="1"/>
              <a:t>studi</a:t>
            </a:r>
            <a:r>
              <a:rPr lang="en-GB" sz="1600" dirty="0"/>
              <a:t>, </a:t>
            </a:r>
            <a:r>
              <a:rPr lang="en-GB" sz="1600" dirty="0" err="1"/>
              <a:t>termasuk</a:t>
            </a:r>
            <a:r>
              <a:rPr lang="en-GB" sz="1600" dirty="0"/>
              <a:t> program diploma (D3 dan D4), </a:t>
            </a:r>
            <a:r>
              <a:rPr lang="en-GB" sz="1600" dirty="0" err="1"/>
              <a:t>sarjana</a:t>
            </a:r>
            <a:r>
              <a:rPr lang="en-GB" sz="1600" dirty="0"/>
              <a:t> (S1), </a:t>
            </a:r>
            <a:r>
              <a:rPr lang="en-GB" sz="1600" dirty="0" err="1"/>
              <a:t>pascasarjana</a:t>
            </a:r>
            <a:r>
              <a:rPr lang="en-GB" sz="1600" dirty="0"/>
              <a:t> (S2 dan S3), </a:t>
            </a:r>
            <a:r>
              <a:rPr lang="en-GB" sz="1600" dirty="0" err="1"/>
              <a:t>profesi</a:t>
            </a:r>
            <a:r>
              <a:rPr lang="en-GB" sz="1600" dirty="0"/>
              <a:t>, dan </a:t>
            </a:r>
            <a:r>
              <a:rPr lang="en-GB" sz="1600" dirty="0" err="1"/>
              <a:t>spesialis</a:t>
            </a:r>
            <a:r>
              <a:rPr lang="en-GB" sz="1600" dirty="0"/>
              <a:t>, </a:t>
            </a:r>
            <a:r>
              <a:rPr lang="en-GB" sz="1600" dirty="0" err="1"/>
              <a:t>serta</a:t>
            </a:r>
            <a:r>
              <a:rPr lang="en-GB" sz="1600" dirty="0"/>
              <a:t> program </a:t>
            </a:r>
            <a:r>
              <a:rPr lang="en-GB" sz="1600" dirty="0" err="1"/>
              <a:t>internasional</a:t>
            </a:r>
            <a:r>
              <a:rPr lang="en-GB" sz="1600" dirty="0"/>
              <a:t>. UNAIR juga </a:t>
            </a:r>
            <a:r>
              <a:rPr lang="en-GB" sz="1600" dirty="0" err="1"/>
              <a:t>dikenal</a:t>
            </a:r>
            <a:r>
              <a:rPr lang="en-GB" sz="1600" dirty="0"/>
              <a:t> </a:t>
            </a:r>
            <a:r>
              <a:rPr lang="en-GB" sz="1600" dirty="0" err="1"/>
              <a:t>dengan</a:t>
            </a:r>
            <a:r>
              <a:rPr lang="en-GB" sz="1600" dirty="0"/>
              <a:t> </a:t>
            </a:r>
            <a:r>
              <a:rPr lang="en-GB" sz="1600" dirty="0" err="1"/>
              <a:t>peringkatnya</a:t>
            </a:r>
            <a:r>
              <a:rPr lang="en-GB" sz="1600" dirty="0"/>
              <a:t> yang </a:t>
            </a:r>
            <a:r>
              <a:rPr lang="en-GB" sz="1600" dirty="0" err="1"/>
              <a:t>tinggi</a:t>
            </a:r>
            <a:r>
              <a:rPr lang="en-GB" sz="1600" dirty="0"/>
              <a:t> di </a:t>
            </a:r>
            <a:r>
              <a:rPr lang="en-GB" sz="1600" dirty="0" err="1"/>
              <a:t>tingkat</a:t>
            </a:r>
            <a:r>
              <a:rPr lang="en-GB" sz="1600" dirty="0"/>
              <a:t> </a:t>
            </a:r>
            <a:r>
              <a:rPr lang="en-GB" sz="1600" dirty="0" err="1"/>
              <a:t>nasional</a:t>
            </a:r>
            <a:r>
              <a:rPr lang="en-GB" sz="1600" dirty="0"/>
              <a:t> dan </a:t>
            </a:r>
            <a:r>
              <a:rPr lang="en-GB" sz="1600" dirty="0" err="1"/>
              <a:t>internasional</a:t>
            </a:r>
            <a:r>
              <a:rPr lang="en-GB" sz="1600" dirty="0"/>
              <a:t>. 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E2F9DC08-76BE-D842-2F64-42FA8730EEAC}"/>
              </a:ext>
            </a:extLst>
          </p:cNvPr>
          <p:cNvSpPr txBox="1">
            <a:spLocks/>
          </p:cNvSpPr>
          <p:nvPr/>
        </p:nvSpPr>
        <p:spPr>
          <a:xfrm>
            <a:off x="6172200" y="3333187"/>
            <a:ext cx="5181600" cy="18320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Poppins Regular" panose="00000500000000000000" pitchFamily="2" charset="0"/>
                <a:ea typeface="+mn-ea"/>
                <a:cs typeface="Poppins Regular" panose="000005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Poppins Regular" panose="00000500000000000000" pitchFamily="2" charset="0"/>
                <a:ea typeface="+mn-ea"/>
                <a:cs typeface="Poppins Regular" panose="000005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Poppins Regular" panose="00000500000000000000" pitchFamily="2" charset="0"/>
                <a:ea typeface="+mn-ea"/>
                <a:cs typeface="Poppins Regular" panose="000005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Poppins Regular" panose="00000500000000000000" pitchFamily="2" charset="0"/>
                <a:ea typeface="+mn-ea"/>
                <a:cs typeface="Poppins Regular" panose="000005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Poppins Regular" panose="00000500000000000000" pitchFamily="2" charset="0"/>
                <a:ea typeface="+mn-ea"/>
                <a:cs typeface="Poppins Regular" panose="000005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/>
              <a:t>UNAIR </a:t>
            </a:r>
            <a:r>
              <a:rPr lang="en-GB" sz="1600" dirty="0" err="1"/>
              <a:t>memiliki</a:t>
            </a:r>
            <a:r>
              <a:rPr lang="en-GB" sz="1600" dirty="0"/>
              <a:t> </a:t>
            </a:r>
            <a:r>
              <a:rPr lang="en-GB" sz="1600" dirty="0" err="1"/>
              <a:t>berbagai</a:t>
            </a:r>
            <a:r>
              <a:rPr lang="en-GB" sz="1600" dirty="0"/>
              <a:t> </a:t>
            </a:r>
            <a:r>
              <a:rPr lang="en-GB" sz="1600" dirty="0" err="1"/>
              <a:t>fakultas</a:t>
            </a:r>
            <a:r>
              <a:rPr lang="en-GB" sz="1600" dirty="0"/>
              <a:t> dan program </a:t>
            </a:r>
            <a:r>
              <a:rPr lang="en-GB" sz="1600" dirty="0" err="1"/>
              <a:t>studi</a:t>
            </a:r>
            <a:r>
              <a:rPr lang="en-GB" sz="1600" dirty="0"/>
              <a:t>, </a:t>
            </a:r>
            <a:r>
              <a:rPr lang="en-GB" sz="1600" dirty="0" err="1"/>
              <a:t>termasuk</a:t>
            </a:r>
            <a:r>
              <a:rPr lang="en-GB" sz="1600" dirty="0"/>
              <a:t> program diploma (D3 dan D4), </a:t>
            </a:r>
            <a:r>
              <a:rPr lang="en-GB" sz="1600" dirty="0" err="1"/>
              <a:t>sarjana</a:t>
            </a:r>
            <a:r>
              <a:rPr lang="en-GB" sz="1600" dirty="0"/>
              <a:t> (S1), </a:t>
            </a:r>
            <a:r>
              <a:rPr lang="en-GB" sz="1600" dirty="0" err="1"/>
              <a:t>pascasarjana</a:t>
            </a:r>
            <a:r>
              <a:rPr lang="en-GB" sz="1600" dirty="0"/>
              <a:t> (S2 dan S3), </a:t>
            </a:r>
            <a:r>
              <a:rPr lang="en-GB" sz="1600" dirty="0" err="1"/>
              <a:t>profesi</a:t>
            </a:r>
            <a:r>
              <a:rPr lang="en-GB" sz="1600" dirty="0"/>
              <a:t>, dan </a:t>
            </a:r>
            <a:r>
              <a:rPr lang="en-GB" sz="1600" dirty="0" err="1"/>
              <a:t>spesialis</a:t>
            </a:r>
            <a:r>
              <a:rPr lang="en-GB" sz="1600" dirty="0"/>
              <a:t>, </a:t>
            </a:r>
            <a:r>
              <a:rPr lang="en-GB" sz="1600" dirty="0" err="1"/>
              <a:t>serta</a:t>
            </a:r>
            <a:r>
              <a:rPr lang="en-GB" sz="1600" dirty="0"/>
              <a:t> program </a:t>
            </a:r>
            <a:r>
              <a:rPr lang="en-GB" sz="1600" dirty="0" err="1"/>
              <a:t>internasional</a:t>
            </a:r>
            <a:r>
              <a:rPr lang="en-GB" sz="1600" dirty="0"/>
              <a:t>. UNAIR juga </a:t>
            </a:r>
            <a:r>
              <a:rPr lang="en-GB" sz="1600" dirty="0" err="1"/>
              <a:t>dikenal</a:t>
            </a:r>
            <a:r>
              <a:rPr lang="en-GB" sz="1600" dirty="0"/>
              <a:t> </a:t>
            </a:r>
            <a:r>
              <a:rPr lang="en-GB" sz="1600" dirty="0" err="1"/>
              <a:t>dengan</a:t>
            </a:r>
            <a:r>
              <a:rPr lang="en-GB" sz="1600" dirty="0"/>
              <a:t> </a:t>
            </a:r>
            <a:r>
              <a:rPr lang="en-GB" sz="1600" dirty="0" err="1"/>
              <a:t>peringkatnya</a:t>
            </a:r>
            <a:r>
              <a:rPr lang="en-GB" sz="1600" dirty="0"/>
              <a:t> yang </a:t>
            </a:r>
            <a:r>
              <a:rPr lang="en-GB" sz="1600" dirty="0" err="1"/>
              <a:t>tinggi</a:t>
            </a:r>
            <a:r>
              <a:rPr lang="en-GB" sz="1600" dirty="0"/>
              <a:t> di </a:t>
            </a:r>
            <a:r>
              <a:rPr lang="en-GB" sz="1600" dirty="0" err="1"/>
              <a:t>tingkat</a:t>
            </a:r>
            <a:r>
              <a:rPr lang="en-GB" sz="1600" dirty="0"/>
              <a:t> </a:t>
            </a:r>
            <a:r>
              <a:rPr lang="en-GB" sz="1600" dirty="0" err="1"/>
              <a:t>nasional</a:t>
            </a:r>
            <a:r>
              <a:rPr lang="en-GB" sz="1600" dirty="0"/>
              <a:t> dan </a:t>
            </a:r>
            <a:r>
              <a:rPr lang="en-GB" sz="1600" dirty="0" err="1"/>
              <a:t>internasional</a:t>
            </a:r>
            <a:r>
              <a:rPr lang="en-GB" sz="1600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11827249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7786947-8135-3567-2892-AE19F91C9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This Is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B92C018-15EA-6BBB-4149-7D1FED23830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0728E35-4D3A-09E1-F663-6E04E894F5C4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6301580" y="5385990"/>
            <a:ext cx="3932237" cy="397489"/>
          </a:xfrm>
        </p:spPr>
        <p:txBody>
          <a:bodyPr/>
          <a:lstStyle/>
          <a:p>
            <a:pPr algn="ctr"/>
            <a:r>
              <a:rPr lang="en-GB" dirty="0" err="1"/>
              <a:t>Rektorat</a:t>
            </a:r>
            <a:r>
              <a:rPr lang="en-GB" dirty="0"/>
              <a:t> Baru Universitas Airlangga</a:t>
            </a:r>
          </a:p>
        </p:txBody>
      </p: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8F6C0C50-AFEF-589B-19CA-599518B6663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64200" y="1708150"/>
            <a:ext cx="5207000" cy="3562350"/>
          </a:xfrm>
        </p:spPr>
      </p:pic>
    </p:spTree>
    <p:extLst>
      <p:ext uri="{BB962C8B-B14F-4D97-AF65-F5344CB8AC3E}">
        <p14:creationId xmlns:p14="http://schemas.microsoft.com/office/powerpoint/2010/main" val="26400148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D76B4E9-DA47-0758-0C0A-D24CA33D8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 Your Image’s Title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2FB2711-C614-F0DD-97D2-045FCC044D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95724" y="882312"/>
            <a:ext cx="5357412" cy="4868528"/>
          </a:xfr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4C1575B-81F1-FC39-C58B-811016D2667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dirty="0"/>
              <a:t>For Your Caption</a:t>
            </a:r>
          </a:p>
        </p:txBody>
      </p:sp>
    </p:spTree>
    <p:extLst>
      <p:ext uri="{BB962C8B-B14F-4D97-AF65-F5344CB8AC3E}">
        <p14:creationId xmlns:p14="http://schemas.microsoft.com/office/powerpoint/2010/main" val="32903519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984982C-F32F-DA1E-DF11-3DD0C5C88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1113ED-A3B5-E473-0EC2-2D955354EB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55F8E65-46D1-4638-C826-4CC3DC20523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DE681BC-1A5D-7712-AD11-BF9BD6C6C6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B8E942B-AF27-2FC5-CFC2-ADE6D717B2A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84717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6AE099C-A884-1695-4907-1F1F5D7D0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40CADAD-92BF-2529-38D2-97A154F594C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4B46BA8-E521-0485-3822-A0153C59B662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3E51E10-D376-CFB8-EFA2-A2F7A3F0F79A}"/>
              </a:ext>
            </a:extLst>
          </p:cNvPr>
          <p:cNvSpPr>
            <a:spLocks noGrp="1"/>
          </p:cNvSpPr>
          <p:nvPr>
            <p:ph sz="half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2B48385-FA7C-0CBA-8082-A2DB165BAC4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B02A579-0DB6-D695-E248-6A7A83B83C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9959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27BCBBA4-A31E-9465-969A-0969967359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1319709"/>
              </p:ext>
            </p:extLst>
          </p:nvPr>
        </p:nvGraphicFramePr>
        <p:xfrm>
          <a:off x="2562944" y="1258528"/>
          <a:ext cx="6856361" cy="47028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707297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201</Words>
  <Application>Microsoft Office PowerPoint</Application>
  <PresentationFormat>Widescreen</PresentationFormat>
  <Paragraphs>16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Poppins Black</vt:lpstr>
      <vt:lpstr>Poppins Bold</vt:lpstr>
      <vt:lpstr>Poppins ExtraBold</vt:lpstr>
      <vt:lpstr>Poppins Regular</vt:lpstr>
      <vt:lpstr>Office Theme</vt:lpstr>
      <vt:lpstr>This is Your Presentation Title</vt:lpstr>
      <vt:lpstr>This is Your Slide Title</vt:lpstr>
      <vt:lpstr>This is Your Section Title</vt:lpstr>
      <vt:lpstr>PowerPoint Presentation</vt:lpstr>
      <vt:lpstr>Another Style of Your Section Title</vt:lpstr>
      <vt:lpstr>This is Your Slide Title</vt:lpstr>
      <vt:lpstr>This Is </vt:lpstr>
      <vt:lpstr>For Your Image’s Title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VICTUS PUBLIC</dc:creator>
  <cp:lastModifiedBy>VICTUS PUBLIC</cp:lastModifiedBy>
  <cp:revision>6</cp:revision>
  <dcterms:created xsi:type="dcterms:W3CDTF">2025-06-18T17:20:36Z</dcterms:created>
  <dcterms:modified xsi:type="dcterms:W3CDTF">2025-06-19T01:29:05Z</dcterms:modified>
</cp:coreProperties>
</file>